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0" d="100"/>
          <a:sy n="90" d="100"/>
        </p:scale>
        <p:origin x="369"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1T01:15:13.089"/>
    </inkml:context>
    <inkml:brush xml:id="br0">
      <inkml:brushProperty name="width" value="0.05" units="cm"/>
      <inkml:brushProperty name="height" value="0.05" units="cm"/>
    </inkml:brush>
  </inkml:definitions>
  <inkml:trace contextRef="#ctx0" brushRef="#br0">7 1 4143 0 0,'-6'4'440'0'0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015901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393353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470278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783974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648181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208137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403918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54202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eang1968/IBM-Data-Science-Professional-Certificate/blob/main/Applied%20Data%20Science%20Capstone/Week5/Draft/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seang1968/IBM-Data-Science-Professional-Certificate/blob/main/Applied%20Data%20Science%20Capstone/Week5/Draft/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eang1968/IBM-Data-Science-Professional-Certificate/blob/main/Applied%20Data%20Science%20Capstone/Week5/Draft/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eang1968/IBM-Data-Science-Professional-Certificate/blob/main/Applied%20Data%20Science%20Capstone/Week5/Draft/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eang1968/IBM-Data-Science-Professional-Certificate/blob/main/Applied%20Data%20Science%20Capstone/Week5/Draft/app.py"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eang1968/IBM-Data-Science-Professional-Certificate/blob/main/Applied%20Data%20Science%20Capstone/Week5/Draft/SpaceX_Machine%20Learning%20Prediction_Part_5.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eang1968/IBM-Data-Science-Professional-Certificate/blob/main/Applied%20Data%20Science%20Capstone/Week5/Draft/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eang1968/IBM-Data-Science-Professional-Certificate/blob/main/Applied%20Data%20Science%20Capstone/Week5/Draft/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Sean Girgis	</a:t>
            </a:r>
          </a:p>
          <a:p>
            <a:r>
              <a:rPr lang="en-US" dirty="0">
                <a:solidFill>
                  <a:schemeClr val="bg2"/>
                </a:solidFill>
                <a:latin typeface="Abadi" panose="020B0604020104020204" pitchFamily="34" charset="0"/>
                <a:ea typeface="SF Pro" pitchFamily="2" charset="0"/>
                <a:cs typeface="SF Pro" pitchFamily="2" charset="0"/>
              </a:rPr>
              <a:t>06/20/2022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9" y="1674235"/>
            <a:ext cx="5361972" cy="4289368"/>
          </a:xfrm>
          <a:prstGeom prst="rect">
            <a:avLst/>
          </a:prstGeom>
        </p:spPr>
        <p:txBody>
          <a:bodyPr/>
          <a:lstStyle/>
          <a:p>
            <a:r>
              <a:rPr lang="en-US" sz="1600" b="1" i="0" dirty="0">
                <a:solidFill>
                  <a:srgbClr val="000000"/>
                </a:solidFill>
                <a:effectLst/>
                <a:latin typeface="Helvetica Neue"/>
              </a:rPr>
              <a:t> </a:t>
            </a:r>
            <a:r>
              <a:rPr lang="en-US" sz="1600" dirty="0">
                <a:solidFill>
                  <a:schemeClr val="accent3">
                    <a:lumMod val="25000"/>
                  </a:schemeClr>
                </a:solidFill>
                <a:latin typeface="Abadi" panose="020B0604020104020204" pitchFamily="34" charset="0"/>
              </a:rPr>
              <a:t>Describe how data were processed</a:t>
            </a:r>
          </a:p>
          <a:p>
            <a:pPr lvl="1"/>
            <a:r>
              <a:rPr lang="en-US" sz="1200" b="1" i="0" dirty="0">
                <a:solidFill>
                  <a:srgbClr val="000000"/>
                </a:solidFill>
                <a:effectLst/>
                <a:latin typeface="Helvetica Neue"/>
              </a:rPr>
              <a:t>Calculate the number of launches on each site</a:t>
            </a:r>
          </a:p>
          <a:p>
            <a:pPr lvl="1"/>
            <a:r>
              <a:rPr lang="en-US" sz="1200" b="1" i="0" dirty="0">
                <a:solidFill>
                  <a:srgbClr val="000000"/>
                </a:solidFill>
                <a:effectLst/>
                <a:latin typeface="Helvetica Neue"/>
              </a:rPr>
              <a:t>Calculate the number and occurrence of each orbit</a:t>
            </a:r>
          </a:p>
          <a:p>
            <a:pPr lvl="1"/>
            <a:r>
              <a:rPr lang="en-US" sz="1200" b="1" i="0" dirty="0">
                <a:solidFill>
                  <a:srgbClr val="000000"/>
                </a:solidFill>
                <a:effectLst/>
                <a:latin typeface="Helvetica Neue"/>
              </a:rPr>
              <a:t>Calculate the number and </a:t>
            </a:r>
            <a:r>
              <a:rPr lang="en-US" sz="1200" b="1" i="0" dirty="0" err="1">
                <a:solidFill>
                  <a:srgbClr val="000000"/>
                </a:solidFill>
                <a:effectLst/>
                <a:latin typeface="Helvetica Neue"/>
              </a:rPr>
              <a:t>occurence</a:t>
            </a:r>
            <a:r>
              <a:rPr lang="en-US" sz="1200" b="1" i="0" dirty="0">
                <a:solidFill>
                  <a:srgbClr val="000000"/>
                </a:solidFill>
                <a:effectLst/>
                <a:latin typeface="Helvetica Neue"/>
              </a:rPr>
              <a:t> of mission outcome per orbit type</a:t>
            </a:r>
          </a:p>
          <a:p>
            <a:pPr lvl="1"/>
            <a:r>
              <a:rPr lang="en-US" sz="1200" b="1" i="0" dirty="0">
                <a:solidFill>
                  <a:srgbClr val="000000"/>
                </a:solidFill>
                <a:effectLst/>
                <a:latin typeface="Helvetica Neue"/>
              </a:rPr>
              <a:t>Create a landing outcome label from Outcome column</a:t>
            </a:r>
          </a:p>
          <a:p>
            <a:pPr lvl="1"/>
            <a:r>
              <a:rPr lang="en-US" sz="1200" b="1" dirty="0">
                <a:solidFill>
                  <a:srgbClr val="000000"/>
                </a:solidFill>
                <a:latin typeface="Helvetica Neue"/>
              </a:rPr>
              <a:t>Calculate the percentage of success</a:t>
            </a:r>
            <a:endParaRPr lang="en-US" sz="1200" b="1" i="0" dirty="0">
              <a:solidFill>
                <a:srgbClr val="000000"/>
              </a:solidFill>
              <a:effectLst/>
              <a:latin typeface="Helvetica Neue"/>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Notebook on GitHub</a:t>
            </a:r>
          </a:p>
          <a:p>
            <a:pPr marL="0" indent="0">
              <a:buNone/>
            </a:pPr>
            <a:r>
              <a:rPr lang="en-US" sz="1400" dirty="0">
                <a:hlinkClick r:id="rId3"/>
              </a:rPr>
              <a:t>IBM-Data-Science-Professional-Certificate/labs-</a:t>
            </a:r>
            <a:r>
              <a:rPr lang="en-US" sz="1400" dirty="0" err="1">
                <a:hlinkClick r:id="rId3"/>
              </a:rPr>
              <a:t>jupyter</a:t>
            </a:r>
            <a:r>
              <a:rPr lang="en-US" sz="1400" dirty="0">
                <a:hlinkClick r:id="rId3"/>
              </a:rPr>
              <a:t>-</a:t>
            </a:r>
            <a:r>
              <a:rPr lang="en-US" sz="1400" dirty="0" err="1">
                <a:hlinkClick r:id="rId3"/>
              </a:rPr>
              <a:t>spacex</a:t>
            </a:r>
            <a:r>
              <a:rPr lang="en-US" sz="1400" dirty="0">
                <a:hlinkClick r:id="rId3"/>
              </a:rPr>
              <a:t>-Data </a:t>
            </a:r>
            <a:r>
              <a:rPr lang="en-US" sz="1400" dirty="0" err="1">
                <a:hlinkClick r:id="rId3"/>
              </a:rPr>
              <a:t>wrangling.ipynb</a:t>
            </a:r>
            <a:r>
              <a:rPr lang="en-US" sz="1400" dirty="0">
                <a:hlinkClick r:id="rId3"/>
              </a:rPr>
              <a:t> at main · seang1968/IBM-Data-Science-Professional-Certificate (github.com)</a:t>
            </a:r>
            <a:endParaRPr lang="en-US" sz="1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7644275A-DBB9-1C12-CB8B-F00299550782}"/>
              </a:ext>
            </a:extLst>
          </p:cNvPr>
          <p:cNvSpPr txBox="1">
            <a:spLocks/>
          </p:cNvSpPr>
          <p:nvPr/>
        </p:nvSpPr>
        <p:spPr>
          <a:xfrm>
            <a:off x="6096001" y="175672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8670E518-E7A8-E72D-F667-56DAEA88D214}"/>
              </a:ext>
            </a:extLst>
          </p:cNvPr>
          <p:cNvPicPr>
            <a:picLocks noChangeAspect="1"/>
          </p:cNvPicPr>
          <p:nvPr/>
        </p:nvPicPr>
        <p:blipFill>
          <a:blip r:embed="rId4"/>
          <a:stretch>
            <a:fillRect/>
          </a:stretch>
        </p:blipFill>
        <p:spPr>
          <a:xfrm>
            <a:off x="6268359" y="1866902"/>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6BB72448-DAA0-3D49-E450-925EC36F0761}"/>
              </a:ext>
            </a:extLst>
          </p:cNvPr>
          <p:cNvSpPr txBox="1">
            <a:spLocks/>
          </p:cNvSpPr>
          <p:nvPr/>
        </p:nvSpPr>
        <p:spPr>
          <a:xfrm>
            <a:off x="796243" y="1417320"/>
            <a:ext cx="5361972" cy="50771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b="1" dirty="0">
                <a:solidFill>
                  <a:srgbClr val="000000"/>
                </a:solidFill>
                <a:latin typeface="Helvetica Neue"/>
              </a:rPr>
              <a:t> </a:t>
            </a:r>
            <a:r>
              <a:rPr lang="en-US" sz="16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16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Notebook on GitHub</a:t>
            </a:r>
          </a:p>
          <a:p>
            <a:pPr marL="0" indent="0">
              <a:buFont typeface="Arial" panose="020B0604020202020204" pitchFamily="34" charset="0"/>
              <a:buNone/>
            </a:pPr>
            <a:r>
              <a:rPr lang="en-US" sz="1050" dirty="0">
                <a:hlinkClick r:id="rId4"/>
              </a:rPr>
              <a:t>IBM-Data-Science-Professional-Certificate/</a:t>
            </a:r>
            <a:r>
              <a:rPr lang="en-US" sz="1050" dirty="0" err="1">
                <a:hlinkClick r:id="rId4"/>
              </a:rPr>
              <a:t>jupyter</a:t>
            </a:r>
            <a:r>
              <a:rPr lang="en-US" sz="1050" dirty="0">
                <a:hlinkClick r:id="rId4"/>
              </a:rPr>
              <a:t>-labs-</a:t>
            </a:r>
            <a:r>
              <a:rPr lang="en-US" sz="1050" dirty="0" err="1">
                <a:hlinkClick r:id="rId4"/>
              </a:rPr>
              <a:t>eda</a:t>
            </a:r>
            <a:r>
              <a:rPr lang="en-US" sz="1050" dirty="0">
                <a:hlinkClick r:id="rId4"/>
              </a:rPr>
              <a:t>-</a:t>
            </a:r>
            <a:r>
              <a:rPr lang="en-US" sz="1050" dirty="0" err="1">
                <a:hlinkClick r:id="rId4"/>
              </a:rPr>
              <a:t>dataviz.ipynb</a:t>
            </a:r>
            <a:r>
              <a:rPr lang="en-US" sz="1050" dirty="0">
                <a:hlinkClick r:id="rId4"/>
              </a:rPr>
              <a:t> at main · seang1968/IBM-Data-Science-Professional-Certificate (github.com)</a:t>
            </a:r>
            <a:endParaRPr lang="en-US" dirty="0"/>
          </a:p>
          <a:p>
            <a:endParaRPr lang="en-US" dirty="0"/>
          </a:p>
        </p:txBody>
      </p:sp>
      <p:pic>
        <p:nvPicPr>
          <p:cNvPr id="8" name="Picture 7">
            <a:extLst>
              <a:ext uri="{FF2B5EF4-FFF2-40B4-BE49-F238E27FC236}">
                <a16:creationId xmlns:a16="http://schemas.microsoft.com/office/drawing/2014/main" id="{99868FB3-B5FD-5775-8FE9-7A7430014244}"/>
              </a:ext>
            </a:extLst>
          </p:cNvPr>
          <p:cNvPicPr>
            <a:picLocks noChangeAspect="1"/>
          </p:cNvPicPr>
          <p:nvPr/>
        </p:nvPicPr>
        <p:blipFill>
          <a:blip r:embed="rId5"/>
          <a:stretch>
            <a:fillRect/>
          </a:stretch>
        </p:blipFill>
        <p:spPr>
          <a:xfrm>
            <a:off x="6454300" y="1572728"/>
            <a:ext cx="5003672" cy="2496045"/>
          </a:xfrm>
          <a:prstGeom prst="rect">
            <a:avLst/>
          </a:prstGeom>
        </p:spPr>
      </p:pic>
      <p:pic>
        <p:nvPicPr>
          <p:cNvPr id="10" name="Picture 9">
            <a:extLst>
              <a:ext uri="{FF2B5EF4-FFF2-40B4-BE49-F238E27FC236}">
                <a16:creationId xmlns:a16="http://schemas.microsoft.com/office/drawing/2014/main" id="{E71384D4-DD32-EF10-DDDA-13FE5E82F867}"/>
              </a:ext>
            </a:extLst>
          </p:cNvPr>
          <p:cNvPicPr>
            <a:picLocks noChangeAspect="1"/>
          </p:cNvPicPr>
          <p:nvPr/>
        </p:nvPicPr>
        <p:blipFill>
          <a:blip r:embed="rId6"/>
          <a:stretch>
            <a:fillRect/>
          </a:stretch>
        </p:blipFill>
        <p:spPr>
          <a:xfrm>
            <a:off x="8219134" y="4294527"/>
            <a:ext cx="3176623" cy="2395715"/>
          </a:xfrm>
          <a:prstGeom prst="rect">
            <a:avLst/>
          </a:prstGeom>
        </p:spPr>
      </p:pic>
      <p:pic>
        <p:nvPicPr>
          <p:cNvPr id="12" name="Picture 11">
            <a:extLst>
              <a:ext uri="{FF2B5EF4-FFF2-40B4-BE49-F238E27FC236}">
                <a16:creationId xmlns:a16="http://schemas.microsoft.com/office/drawing/2014/main" id="{167E0E43-A2D5-EA50-BB19-EEF43466C99A}"/>
              </a:ext>
            </a:extLst>
          </p:cNvPr>
          <p:cNvPicPr>
            <a:picLocks noChangeAspect="1"/>
          </p:cNvPicPr>
          <p:nvPr/>
        </p:nvPicPr>
        <p:blipFill>
          <a:blip r:embed="rId7"/>
          <a:stretch>
            <a:fillRect/>
          </a:stretch>
        </p:blipFill>
        <p:spPr>
          <a:xfrm>
            <a:off x="3972867" y="4297837"/>
            <a:ext cx="3342333" cy="2428215"/>
          </a:xfrm>
          <a:prstGeom prst="rect">
            <a:avLst/>
          </a:prstGeom>
        </p:spPr>
      </p:pic>
      <p:pic>
        <p:nvPicPr>
          <p:cNvPr id="14" name="Picture 13">
            <a:extLst>
              <a:ext uri="{FF2B5EF4-FFF2-40B4-BE49-F238E27FC236}">
                <a16:creationId xmlns:a16="http://schemas.microsoft.com/office/drawing/2014/main" id="{CA3CA369-7B4F-4833-13B0-03E167ECB555}"/>
              </a:ext>
            </a:extLst>
          </p:cNvPr>
          <p:cNvPicPr>
            <a:picLocks noChangeAspect="1"/>
          </p:cNvPicPr>
          <p:nvPr/>
        </p:nvPicPr>
        <p:blipFill>
          <a:blip r:embed="rId8"/>
          <a:stretch>
            <a:fillRect/>
          </a:stretch>
        </p:blipFill>
        <p:spPr>
          <a:xfrm>
            <a:off x="421100" y="4297837"/>
            <a:ext cx="3255682" cy="236002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93458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sqlite3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r>
              <a:rPr lang="en-US" sz="2800" dirty="0">
                <a:solidFill>
                  <a:schemeClr val="accent3">
                    <a:lumMod val="25000"/>
                  </a:schemeClr>
                </a:solidFill>
                <a:latin typeface="Abadi" panose="020B0604020104020204" pitchFamily="34" charset="0"/>
              </a:rPr>
              <a:t>Notebook on GitHub</a:t>
            </a:r>
          </a:p>
          <a:p>
            <a:r>
              <a:rPr lang="en-US" sz="1200" dirty="0">
                <a:hlinkClick r:id="rId4"/>
              </a:rPr>
              <a:t>IBM-Data-Science-Professional-Certificate/</a:t>
            </a:r>
            <a:r>
              <a:rPr lang="en-US" sz="1200" dirty="0" err="1">
                <a:hlinkClick r:id="rId4"/>
              </a:rPr>
              <a:t>jupyter</a:t>
            </a:r>
            <a:r>
              <a:rPr lang="en-US" sz="1200" dirty="0">
                <a:hlinkClick r:id="rId4"/>
              </a:rPr>
              <a:t>-labs-</a:t>
            </a:r>
            <a:r>
              <a:rPr lang="en-US" sz="1200" dirty="0" err="1">
                <a:hlinkClick r:id="rId4"/>
              </a:rPr>
              <a:t>eda</a:t>
            </a:r>
            <a:r>
              <a:rPr lang="en-US" sz="1200" dirty="0">
                <a:hlinkClick r:id="rId4"/>
              </a:rPr>
              <a:t>-</a:t>
            </a:r>
            <a:r>
              <a:rPr lang="en-US" sz="1200" dirty="0" err="1">
                <a:hlinkClick r:id="rId4"/>
              </a:rPr>
              <a:t>sql-coursera_sqllite.ipynb</a:t>
            </a:r>
            <a:r>
              <a:rPr lang="en-US" sz="1200" dirty="0">
                <a:hlinkClick r:id="rId4"/>
              </a:rPr>
              <a:t> at main · seang1968/IBM-Data-Science-Professional-Certificate (github.com)</a:t>
            </a:r>
            <a:endParaRPr lang="en-US" sz="1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sz="2800" dirty="0">
                <a:solidFill>
                  <a:schemeClr val="accent3">
                    <a:lumMod val="25000"/>
                  </a:schemeClr>
                </a:solidFill>
                <a:latin typeface="Abadi" panose="020B0604020104020204" pitchFamily="34" charset="0"/>
              </a:rPr>
              <a:t>Notebook on GitHub</a:t>
            </a:r>
          </a:p>
          <a:p>
            <a:pPr marL="0" indent="0">
              <a:buNone/>
            </a:pPr>
            <a:r>
              <a:rPr lang="en-US" sz="1800" dirty="0">
                <a:hlinkClick r:id="rId3"/>
              </a:rPr>
              <a:t>IBM-Data-Science-Professional-Certificate/Interactive Visual Analytics with </a:t>
            </a:r>
            <a:r>
              <a:rPr lang="en-US" sz="1800" dirty="0" err="1">
                <a:hlinkClick r:id="rId3"/>
              </a:rPr>
              <a:t>Folium.ipynb</a:t>
            </a:r>
            <a:r>
              <a:rPr lang="en-US" sz="1800" dirty="0">
                <a:hlinkClick r:id="rId3"/>
              </a:rPr>
              <a:t> at main · seang1968/IBM-Data-Science-Professional-Certificate (github.com)</a:t>
            </a:r>
            <a:endParaRPr lang="en-US" sz="18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457200" lvl="1" indent="0">
              <a:lnSpc>
                <a:spcPct val="100000"/>
              </a:lnSpc>
              <a:spcBef>
                <a:spcPts val="1400"/>
              </a:spcBef>
              <a:buNone/>
            </a:pPr>
            <a:r>
              <a:rPr lang="en-US" sz="1200" dirty="0">
                <a:hlinkClick r:id="rId3"/>
              </a:rPr>
              <a:t>IBM-Data-Science-Professional-Certificate/app.py at main · seang1968/IBM-Data-Science-Professional-Certificate (github.com)</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1CAA3D9-B06B-F7E1-B433-AE90DEBB90A0}"/>
                  </a:ext>
                </a:extLst>
              </p14:cNvPr>
              <p14:cNvContentPartPr/>
              <p14:nvPr/>
            </p14:nvContentPartPr>
            <p14:xfrm>
              <a:off x="2670960" y="5331040"/>
              <a:ext cx="2520" cy="1800"/>
            </p14:xfrm>
          </p:contentPart>
        </mc:Choice>
        <mc:Fallback xmlns="">
          <p:pic>
            <p:nvPicPr>
              <p:cNvPr id="2" name="Ink 1">
                <a:extLst>
                  <a:ext uri="{FF2B5EF4-FFF2-40B4-BE49-F238E27FC236}">
                    <a16:creationId xmlns:a16="http://schemas.microsoft.com/office/drawing/2014/main" id="{C1CAA3D9-B06B-F7E1-B433-AE90DEBB90A0}"/>
                  </a:ext>
                </a:extLst>
              </p:cNvPr>
              <p:cNvPicPr/>
              <p:nvPr/>
            </p:nvPicPr>
            <p:blipFill>
              <a:blip r:embed="rId5"/>
              <a:stretch>
                <a:fillRect/>
              </a:stretch>
            </p:blipFill>
            <p:spPr>
              <a:xfrm>
                <a:off x="2662320" y="5322400"/>
                <a:ext cx="20160" cy="19440"/>
              </a:xfrm>
              <a:prstGeom prst="rect">
                <a:avLst/>
              </a:prstGeom>
            </p:spPr>
          </p:pic>
        </mc:Fallback>
      </mc:AlternateContent>
      <p:pic>
        <p:nvPicPr>
          <p:cNvPr id="7" name="Picture 6">
            <a:extLst>
              <a:ext uri="{FF2B5EF4-FFF2-40B4-BE49-F238E27FC236}">
                <a16:creationId xmlns:a16="http://schemas.microsoft.com/office/drawing/2014/main" id="{A83343D5-04A8-C3B6-BB3A-0FFFB080A92D}"/>
              </a:ext>
            </a:extLst>
          </p:cNvPr>
          <p:cNvPicPr>
            <a:picLocks noChangeAspect="1"/>
          </p:cNvPicPr>
          <p:nvPr/>
        </p:nvPicPr>
        <p:blipFill>
          <a:blip r:embed="rId6"/>
          <a:stretch>
            <a:fillRect/>
          </a:stretch>
        </p:blipFill>
        <p:spPr>
          <a:xfrm>
            <a:off x="7054994" y="4509295"/>
            <a:ext cx="4508635" cy="2252186"/>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r>
              <a:rPr lang="en-US" sz="2800" dirty="0">
                <a:solidFill>
                  <a:schemeClr val="accent3">
                    <a:lumMod val="25000"/>
                  </a:schemeClr>
                </a:solidFill>
                <a:latin typeface="Abadi" panose="020B0604020104020204" pitchFamily="34" charset="0"/>
              </a:rPr>
              <a:t>Notebook on GitHub</a:t>
            </a:r>
          </a:p>
          <a:p>
            <a:pPr marL="457200" lvl="1" indent="0">
              <a:buNone/>
            </a:pPr>
            <a:r>
              <a:rPr lang="en-US" sz="1400" dirty="0">
                <a:hlinkClick r:id="rId4"/>
              </a:rPr>
              <a:t>IBM-Data-Science-Professional-Certificate/</a:t>
            </a:r>
            <a:r>
              <a:rPr lang="en-US" sz="1400" dirty="0" err="1">
                <a:hlinkClick r:id="rId4"/>
              </a:rPr>
              <a:t>SpaceX_Machine</a:t>
            </a:r>
            <a:r>
              <a:rPr lang="en-US" sz="1400" dirty="0">
                <a:hlinkClick r:id="rId4"/>
              </a:rPr>
              <a:t> Learning Prediction_Part_5.ipynb at main · seang1968/IBM-Data-Science-Professional-Certificate (github.com)</a:t>
            </a: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1073027" cy="45821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FC3390E-FA76-A4CC-E15F-01C676F1A6D2}"/>
              </a:ext>
            </a:extLst>
          </p:cNvPr>
          <p:cNvPicPr>
            <a:picLocks noChangeAspect="1"/>
          </p:cNvPicPr>
          <p:nvPr/>
        </p:nvPicPr>
        <p:blipFill>
          <a:blip r:embed="rId3"/>
          <a:stretch>
            <a:fillRect/>
          </a:stretch>
        </p:blipFill>
        <p:spPr>
          <a:xfrm>
            <a:off x="1958312" y="3306923"/>
            <a:ext cx="9134542" cy="242889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9873180" cy="9658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A95AF25-83B3-07EB-5B4C-26CE4F883862}"/>
              </a:ext>
            </a:extLst>
          </p:cNvPr>
          <p:cNvPicPr>
            <a:picLocks noChangeAspect="1"/>
          </p:cNvPicPr>
          <p:nvPr/>
        </p:nvPicPr>
        <p:blipFill>
          <a:blip r:embed="rId4"/>
          <a:stretch>
            <a:fillRect/>
          </a:stretch>
        </p:blipFill>
        <p:spPr>
          <a:xfrm>
            <a:off x="1183678" y="3035595"/>
            <a:ext cx="9255841" cy="343076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B4A513A-FEAB-38BA-2593-EBB7827BC423}"/>
              </a:ext>
            </a:extLst>
          </p:cNvPr>
          <p:cNvPicPr>
            <a:picLocks noChangeAspect="1"/>
          </p:cNvPicPr>
          <p:nvPr/>
        </p:nvPicPr>
        <p:blipFill>
          <a:blip r:embed="rId3"/>
          <a:stretch>
            <a:fillRect/>
          </a:stretch>
        </p:blipFill>
        <p:spPr>
          <a:xfrm>
            <a:off x="1062558" y="3212438"/>
            <a:ext cx="10053782" cy="3305199"/>
          </a:xfrm>
          <a:prstGeom prst="rect">
            <a:avLst/>
          </a:prstGeom>
        </p:spPr>
      </p:pic>
      <p:sp>
        <p:nvSpPr>
          <p:cNvPr id="9" name="Content Placeholder 2">
            <a:extLst>
              <a:ext uri="{FF2B5EF4-FFF2-40B4-BE49-F238E27FC236}">
                <a16:creationId xmlns:a16="http://schemas.microsoft.com/office/drawing/2014/main" id="{BE8771FF-2468-77E6-788F-D297CCA91B9F}"/>
              </a:ext>
            </a:extLst>
          </p:cNvPr>
          <p:cNvSpPr txBox="1">
            <a:spLocks/>
          </p:cNvSpPr>
          <p:nvPr/>
        </p:nvSpPr>
        <p:spPr>
          <a:xfrm>
            <a:off x="643468" y="1782981"/>
            <a:ext cx="10472871" cy="1058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687961" cy="13592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EE54298-B868-7C01-D548-5D3B79614D31}"/>
              </a:ext>
            </a:extLst>
          </p:cNvPr>
          <p:cNvPicPr>
            <a:picLocks noChangeAspect="1"/>
          </p:cNvPicPr>
          <p:nvPr/>
        </p:nvPicPr>
        <p:blipFill>
          <a:blip r:embed="rId3"/>
          <a:stretch>
            <a:fillRect/>
          </a:stretch>
        </p:blipFill>
        <p:spPr>
          <a:xfrm>
            <a:off x="770010" y="3251133"/>
            <a:ext cx="10358117" cy="287964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95238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BFCE696-8D9C-3892-66CB-1F366704EE76}"/>
              </a:ext>
            </a:extLst>
          </p:cNvPr>
          <p:cNvPicPr>
            <a:picLocks noChangeAspect="1"/>
          </p:cNvPicPr>
          <p:nvPr/>
        </p:nvPicPr>
        <p:blipFill>
          <a:blip r:embed="rId3"/>
          <a:stretch>
            <a:fillRect/>
          </a:stretch>
        </p:blipFill>
        <p:spPr>
          <a:xfrm>
            <a:off x="911815" y="3089525"/>
            <a:ext cx="10546157" cy="258787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01A2843-4D13-144A-1B63-B51A4E3E40C8}"/>
              </a:ext>
            </a:extLst>
          </p:cNvPr>
          <p:cNvPicPr>
            <a:picLocks noChangeAspect="1"/>
          </p:cNvPicPr>
          <p:nvPr/>
        </p:nvPicPr>
        <p:blipFill>
          <a:blip r:embed="rId3"/>
          <a:stretch>
            <a:fillRect/>
          </a:stretch>
        </p:blipFill>
        <p:spPr>
          <a:xfrm>
            <a:off x="4702249" y="2477485"/>
            <a:ext cx="6386559" cy="35480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9ED8E20-78F5-340C-097E-177E3A9A10AB}"/>
              </a:ext>
            </a:extLst>
          </p:cNvPr>
          <p:cNvPicPr>
            <a:picLocks noChangeAspect="1"/>
          </p:cNvPicPr>
          <p:nvPr/>
        </p:nvPicPr>
        <p:blipFill>
          <a:blip r:embed="rId3"/>
          <a:stretch>
            <a:fillRect/>
          </a:stretch>
        </p:blipFill>
        <p:spPr>
          <a:xfrm>
            <a:off x="2386423" y="2767663"/>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Content Placeholder 5">
            <a:extLst>
              <a:ext uri="{FF2B5EF4-FFF2-40B4-BE49-F238E27FC236}">
                <a16:creationId xmlns:a16="http://schemas.microsoft.com/office/drawing/2014/main" id="{22E1564B-14CF-0499-5EE0-83F2762399F4}"/>
              </a:ext>
            </a:extLst>
          </p:cNvPr>
          <p:cNvPicPr>
            <a:picLocks noGrp="1" noChangeAspect="1"/>
          </p:cNvPicPr>
          <p:nvPr>
            <p:ph idx="4294967295"/>
          </p:nvPr>
        </p:nvPicPr>
        <p:blipFill>
          <a:blip r:embed="rId3"/>
          <a:stretch>
            <a:fillRect/>
          </a:stretch>
        </p:blipFill>
        <p:spPr>
          <a:xfrm>
            <a:off x="769938" y="2195755"/>
            <a:ext cx="9745662" cy="361107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39A0AA2-3181-DDF6-0564-168084F1378C}"/>
              </a:ext>
            </a:extLst>
          </p:cNvPr>
          <p:cNvPicPr>
            <a:picLocks noChangeAspect="1"/>
          </p:cNvPicPr>
          <p:nvPr/>
        </p:nvPicPr>
        <p:blipFill>
          <a:blip r:embed="rId3"/>
          <a:stretch>
            <a:fillRect/>
          </a:stretch>
        </p:blipFill>
        <p:spPr>
          <a:xfrm>
            <a:off x="1480557" y="2917740"/>
            <a:ext cx="6934251" cy="281942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calculated the average payload mass carried by booster version F9 v1.1 as 2928.4</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1385AD9-7A22-D44A-A17E-0C46BAC16FF1}"/>
              </a:ext>
            </a:extLst>
          </p:cNvPr>
          <p:cNvPicPr>
            <a:picLocks noChangeAspect="1"/>
          </p:cNvPicPr>
          <p:nvPr/>
        </p:nvPicPr>
        <p:blipFill>
          <a:blip r:embed="rId3"/>
          <a:stretch>
            <a:fillRect/>
          </a:stretch>
        </p:blipFill>
        <p:spPr>
          <a:xfrm>
            <a:off x="2454993" y="3166112"/>
            <a:ext cx="5772192" cy="229077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a:p>
            <a:pPr>
              <a:spcBef>
                <a:spcPts val="1400"/>
              </a:spcBef>
            </a:pPr>
            <a:endParaRPr lang="en-US" sz="2400" dirty="0">
              <a:latin typeface="Abadi" panose="020B0604020104020204" pitchFamily="34" charset="0"/>
            </a:endParaRP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9A752C3-C278-3374-46B4-0EED6066F326}"/>
              </a:ext>
            </a:extLst>
          </p:cNvPr>
          <p:cNvPicPr>
            <a:picLocks noChangeAspect="1"/>
          </p:cNvPicPr>
          <p:nvPr/>
        </p:nvPicPr>
        <p:blipFill>
          <a:blip r:embed="rId3"/>
          <a:stretch>
            <a:fillRect/>
          </a:stretch>
        </p:blipFill>
        <p:spPr>
          <a:xfrm>
            <a:off x="2318271" y="3052247"/>
            <a:ext cx="6196058" cy="237650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marL="0" indent="0">
              <a:spcBef>
                <a:spcPts val="1400"/>
              </a:spcBef>
              <a:buNone/>
            </a:pPr>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8701F16-49E3-5BFB-2D6B-93FAB7667CC1}"/>
              </a:ext>
            </a:extLst>
          </p:cNvPr>
          <p:cNvPicPr>
            <a:picLocks noChangeAspect="1"/>
          </p:cNvPicPr>
          <p:nvPr/>
        </p:nvPicPr>
        <p:blipFill>
          <a:blip r:embed="rId3"/>
          <a:stretch>
            <a:fillRect/>
          </a:stretch>
        </p:blipFill>
        <p:spPr>
          <a:xfrm>
            <a:off x="5288030" y="2986060"/>
            <a:ext cx="5654085" cy="352513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4160"/>
            <a:ext cx="8545777" cy="49479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2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2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2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2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2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2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2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2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2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2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C8FAA43-667B-2DD4-0456-5F686F08A723}"/>
              </a:ext>
            </a:extLst>
          </p:cNvPr>
          <p:cNvPicPr>
            <a:picLocks noChangeAspect="1"/>
          </p:cNvPicPr>
          <p:nvPr/>
        </p:nvPicPr>
        <p:blipFill>
          <a:blip r:embed="rId3"/>
          <a:stretch>
            <a:fillRect/>
          </a:stretch>
        </p:blipFill>
        <p:spPr>
          <a:xfrm>
            <a:off x="4942682" y="2275129"/>
            <a:ext cx="4711681" cy="426684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66C8734-477C-90BF-5723-490CB1147A1C}"/>
              </a:ext>
            </a:extLst>
          </p:cNvPr>
          <p:cNvPicPr>
            <a:picLocks noChangeAspect="1"/>
          </p:cNvPicPr>
          <p:nvPr/>
        </p:nvPicPr>
        <p:blipFill>
          <a:blip r:embed="rId4"/>
          <a:stretch>
            <a:fillRect/>
          </a:stretch>
        </p:blipFill>
        <p:spPr>
          <a:xfrm>
            <a:off x="3143228" y="2687968"/>
            <a:ext cx="4747277" cy="38399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E4F36F5-A6C1-77E5-AAEA-58D0726EBA36}"/>
              </a:ext>
            </a:extLst>
          </p:cNvPr>
          <p:cNvPicPr>
            <a:picLocks noChangeAspect="1"/>
          </p:cNvPicPr>
          <p:nvPr/>
        </p:nvPicPr>
        <p:blipFill>
          <a:blip r:embed="rId3"/>
          <a:stretch>
            <a:fillRect/>
          </a:stretch>
        </p:blipFill>
        <p:spPr>
          <a:xfrm>
            <a:off x="1724055" y="3486131"/>
            <a:ext cx="7053314" cy="269083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56E3D02-6823-4AEE-0A3E-C657C0CB07E4}"/>
              </a:ext>
            </a:extLst>
          </p:cNvPr>
          <p:cNvPicPr>
            <a:picLocks noChangeAspect="1"/>
          </p:cNvPicPr>
          <p:nvPr/>
        </p:nvPicPr>
        <p:blipFill>
          <a:blip r:embed="rId3"/>
          <a:stretch>
            <a:fillRect/>
          </a:stretch>
        </p:blipFill>
        <p:spPr>
          <a:xfrm>
            <a:off x="5489157" y="1589360"/>
            <a:ext cx="6124575" cy="4295775"/>
          </a:xfrm>
          <a:prstGeom prst="rect">
            <a:avLst/>
          </a:prstGeom>
        </p:spPr>
      </p:pic>
      <p:sp>
        <p:nvSpPr>
          <p:cNvPr id="7" name="Content Placeholder 4">
            <a:extLst>
              <a:ext uri="{FF2B5EF4-FFF2-40B4-BE49-F238E27FC236}">
                <a16:creationId xmlns:a16="http://schemas.microsoft.com/office/drawing/2014/main" id="{DF2413B7-829D-DE26-62EA-7C50CE026278}"/>
              </a:ext>
            </a:extLst>
          </p:cNvPr>
          <p:cNvSpPr txBox="1">
            <a:spLocks/>
          </p:cNvSpPr>
          <p:nvPr/>
        </p:nvSpPr>
        <p:spPr>
          <a:xfrm>
            <a:off x="770011" y="1589361"/>
            <a:ext cx="4370832" cy="42425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resent yur query result with a short explanation here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Content Placeholder 5">
            <a:extLst>
              <a:ext uri="{FF2B5EF4-FFF2-40B4-BE49-F238E27FC236}">
                <a16:creationId xmlns:a16="http://schemas.microsoft.com/office/drawing/2014/main" id="{DC096943-2567-3A44-08EA-F246C3CB21CD}"/>
              </a:ext>
            </a:extLst>
          </p:cNvPr>
          <p:cNvPicPr>
            <a:picLocks noGrp="1" noChangeAspect="1"/>
          </p:cNvPicPr>
          <p:nvPr>
            <p:ph idx="4294967295"/>
          </p:nvPr>
        </p:nvPicPr>
        <p:blipFill>
          <a:blip r:embed="rId3"/>
          <a:stretch>
            <a:fillRect/>
          </a:stretch>
        </p:blipFill>
        <p:spPr>
          <a:xfrm>
            <a:off x="1983092" y="1825625"/>
            <a:ext cx="7319353"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Content Placeholder 3">
            <a:extLst>
              <a:ext uri="{FF2B5EF4-FFF2-40B4-BE49-F238E27FC236}">
                <a16:creationId xmlns:a16="http://schemas.microsoft.com/office/drawing/2014/main" id="{94DB7D4F-FDA6-5C7E-2550-0769AE8AC192}"/>
              </a:ext>
            </a:extLst>
          </p:cNvPr>
          <p:cNvPicPr>
            <a:picLocks noGrp="1" noChangeAspect="1"/>
          </p:cNvPicPr>
          <p:nvPr>
            <p:ph idx="4294967295"/>
          </p:nvPr>
        </p:nvPicPr>
        <p:blipFill>
          <a:blip r:embed="rId3"/>
          <a:stretch>
            <a:fillRect/>
          </a:stretch>
        </p:blipFill>
        <p:spPr>
          <a:xfrm>
            <a:off x="769938" y="1845849"/>
            <a:ext cx="9745662" cy="431089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a16="http://schemas.microsoft.com/office/drawing/2014/main" id="{53125324-23B6-5469-D4C0-BF0DE8D9830E}"/>
              </a:ext>
            </a:extLst>
          </p:cNvPr>
          <p:cNvPicPr>
            <a:picLocks noChangeAspect="1"/>
          </p:cNvPicPr>
          <p:nvPr/>
        </p:nvPicPr>
        <p:blipFill>
          <a:blip r:embed="rId3"/>
          <a:stretch>
            <a:fillRect/>
          </a:stretch>
        </p:blipFill>
        <p:spPr>
          <a:xfrm>
            <a:off x="833805" y="1612183"/>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7" name="Content Placeholder 3">
            <a:extLst>
              <a:ext uri="{FF2B5EF4-FFF2-40B4-BE49-F238E27FC236}">
                <a16:creationId xmlns:a16="http://schemas.microsoft.com/office/drawing/2014/main" id="{21C334A6-3BF8-8E4D-1415-1E1C5A881FE3}"/>
              </a:ext>
            </a:extLst>
          </p:cNvPr>
          <p:cNvPicPr>
            <a:picLocks noChangeAspect="1"/>
          </p:cNvPicPr>
          <p:nvPr/>
        </p:nvPicPr>
        <p:blipFill>
          <a:blip r:embed="rId3"/>
          <a:stretch>
            <a:fillRect/>
          </a:stretch>
        </p:blipFill>
        <p:spPr>
          <a:xfrm>
            <a:off x="834581" y="1253472"/>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32560"/>
            <a:ext cx="9587383" cy="5206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2100" b="1" dirty="0">
                <a:solidFill>
                  <a:schemeClr val="tx1"/>
                </a:solidFill>
                <a:effectLst/>
                <a:latin typeface="Calibri" panose="020F0502020204030204" pitchFamily="34" charset="0"/>
                <a:ea typeface="Calibri" panose="020F0502020204030204" pitchFamily="34" charset="0"/>
                <a:cs typeface="Arial" panose="020B0604020202020204" pitchFamily="34" charset="0"/>
              </a:rPr>
              <a:t>SpaceX has achieved massive savings in the space industry. Using its Falcon 9 Rocket launches. SpaceX advertises a cost of just 62 million dollars compared to the typical 165 million dollars cost. Much of the savings was achieved via the re use of the captured stage one rockets.  </a:t>
            </a:r>
            <a:r>
              <a:rPr lang="en-US" sz="2100" b="1"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SpaceY</a:t>
            </a:r>
            <a:r>
              <a:rPr lang="en-US" sz="2100" b="1" dirty="0">
                <a:solidFill>
                  <a:schemeClr val="tx1"/>
                </a:solidFill>
                <a:effectLst/>
                <a:latin typeface="Calibri" panose="020F0502020204030204" pitchFamily="34" charset="0"/>
                <a:ea typeface="Calibri" panose="020F0502020204030204" pitchFamily="34" charset="0"/>
                <a:cs typeface="Arial" panose="020B0604020202020204" pitchFamily="34" charset="0"/>
              </a:rPr>
              <a:t> is a new company that wants to bid against SpaceX for the rocket launching business. </a:t>
            </a:r>
            <a:r>
              <a:rPr lang="en-US" sz="2100" b="1"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SpaceY</a:t>
            </a:r>
            <a:r>
              <a:rPr lang="en-US" sz="2100" b="1" dirty="0">
                <a:solidFill>
                  <a:schemeClr val="tx1"/>
                </a:solidFill>
                <a:effectLst/>
                <a:latin typeface="Calibri" panose="020F0502020204030204" pitchFamily="34" charset="0"/>
                <a:ea typeface="Calibri" panose="020F0502020204030204" pitchFamily="34" charset="0"/>
                <a:cs typeface="Arial" panose="020B0604020202020204" pitchFamily="34" charset="0"/>
              </a:rPr>
              <a:t> has contracted us to study the data available to determine if </a:t>
            </a:r>
            <a:r>
              <a:rPr lang="en-US" sz="2100" b="1"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SpaceY</a:t>
            </a:r>
            <a:r>
              <a:rPr lang="en-US" sz="2100" b="1" dirty="0">
                <a:solidFill>
                  <a:schemeClr val="tx1"/>
                </a:solidFill>
                <a:effectLst/>
                <a:latin typeface="Calibri" panose="020F0502020204030204" pitchFamily="34" charset="0"/>
                <a:ea typeface="Calibri" panose="020F0502020204030204" pitchFamily="34" charset="0"/>
                <a:cs typeface="Arial" panose="020B0604020202020204" pitchFamily="34" charset="0"/>
              </a:rPr>
              <a:t> can compete with SpaceX. We will use different analytics techniques and create a machine learning pipeline to predict if the first stage will land successfully, in order to estimate the cost of launches.</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Factors that affects successful launch</a:t>
            </a:r>
          </a:p>
          <a:p>
            <a:pPr lvl="1">
              <a:spcBef>
                <a:spcPts val="1400"/>
              </a:spcBef>
            </a:pPr>
            <a:r>
              <a:rPr lang="en-US" sz="1800" dirty="0">
                <a:solidFill>
                  <a:schemeClr val="accent3">
                    <a:lumMod val="25000"/>
                  </a:schemeClr>
                </a:solidFill>
                <a:latin typeface="Abadi" panose="020B0604020104020204" pitchFamily="34" charset="0"/>
              </a:rPr>
              <a:t>Inter-dependency of factors that affect successful launch</a:t>
            </a:r>
          </a:p>
          <a:p>
            <a:pPr lvl="1">
              <a:spcBef>
                <a:spcPts val="1400"/>
              </a:spcBef>
            </a:pPr>
            <a:r>
              <a:rPr lang="en-US" sz="1800" dirty="0">
                <a:solidFill>
                  <a:schemeClr val="accent3">
                    <a:lumMod val="25000"/>
                  </a:schemeClr>
                </a:solidFill>
                <a:latin typeface="Abadi" panose="020B0604020104020204" pitchFamily="34" charset="0"/>
              </a:rPr>
              <a:t>What conditions that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has to achieve so that it can have highest success probability of launches.</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6" name="Content Placeholder 3">
            <a:extLst>
              <a:ext uri="{FF2B5EF4-FFF2-40B4-BE49-F238E27FC236}">
                <a16:creationId xmlns:a16="http://schemas.microsoft.com/office/drawing/2014/main" id="{01C8130F-0E1B-5B9E-7E41-BAC095F1A3F5}"/>
              </a:ext>
            </a:extLst>
          </p:cNvPr>
          <p:cNvPicPr>
            <a:picLocks noChangeAspect="1"/>
          </p:cNvPicPr>
          <p:nvPr/>
        </p:nvPicPr>
        <p:blipFill>
          <a:blip r:embed="rId4"/>
          <a:stretch>
            <a:fillRect/>
          </a:stretch>
        </p:blipFill>
        <p:spPr>
          <a:xfrm>
            <a:off x="923989" y="1508437"/>
            <a:ext cx="10067222" cy="470212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531CCAB8-14E8-CBF7-FB93-24A0BE0C90DF}"/>
              </a:ext>
            </a:extLst>
          </p:cNvPr>
          <p:cNvPicPr>
            <a:picLocks noChangeAspect="1"/>
          </p:cNvPicPr>
          <p:nvPr/>
        </p:nvPicPr>
        <p:blipFill>
          <a:blip r:embed="rId4"/>
          <a:stretch>
            <a:fillRect/>
          </a:stretch>
        </p:blipFill>
        <p:spPr>
          <a:xfrm>
            <a:off x="942373" y="1902933"/>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56660"/>
            <a:ext cx="10840743" cy="4437042"/>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944B53C-E475-7997-D1EB-E9D9CC72CE66}"/>
              </a:ext>
            </a:extLst>
          </p:cNvPr>
          <p:cNvPicPr>
            <a:picLocks noChangeAspect="1"/>
          </p:cNvPicPr>
          <p:nvPr/>
        </p:nvPicPr>
        <p:blipFill>
          <a:blip r:embed="rId4"/>
          <a:stretch>
            <a:fillRect/>
          </a:stretch>
        </p:blipFill>
        <p:spPr>
          <a:xfrm>
            <a:off x="976013" y="2426993"/>
            <a:ext cx="10634740" cy="307183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163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7929564-693D-4E2A-3B55-B3DEFB39D1F0}"/>
              </a:ext>
            </a:extLst>
          </p:cNvPr>
          <p:cNvPicPr>
            <a:picLocks noChangeAspect="1"/>
          </p:cNvPicPr>
          <p:nvPr/>
        </p:nvPicPr>
        <p:blipFill>
          <a:blip r:embed="rId3"/>
          <a:stretch>
            <a:fillRect/>
          </a:stretch>
        </p:blipFill>
        <p:spPr>
          <a:xfrm>
            <a:off x="5803534" y="1830340"/>
            <a:ext cx="3976717" cy="295277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93905"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85240"/>
            <a:ext cx="10104817" cy="550744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p>
          <a:p>
            <a:pPr lvl="1">
              <a:lnSpc>
                <a:spcPct val="120000"/>
              </a:lnSpc>
              <a:spcBef>
                <a:spcPts val="1400"/>
              </a:spcBef>
            </a:pPr>
            <a:r>
              <a:rPr lang="en-US" sz="7600" dirty="0">
                <a:solidFill>
                  <a:schemeClr val="bg2">
                    <a:lumMod val="50000"/>
                  </a:schemeClr>
                </a:solidFill>
                <a:latin typeface="Abadi"/>
              </a:rPr>
              <a:t>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to prepare data for Machine Learning</a:t>
            </a:r>
          </a:p>
          <a:p>
            <a:pPr lvl="1">
              <a:lnSpc>
                <a:spcPct val="120000"/>
              </a:lnSpc>
              <a:spcBef>
                <a:spcPts val="1400"/>
              </a:spcBef>
            </a:pPr>
            <a:r>
              <a:rPr lang="en-US" sz="7600" dirty="0">
                <a:solidFill>
                  <a:schemeClr val="bg2">
                    <a:lumMod val="50000"/>
                  </a:schemeClr>
                </a:solidFill>
                <a:latin typeface="Abadi"/>
              </a:rPr>
              <a:t>Dropping of Irrelevant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Collected from </a:t>
            </a:r>
            <a:r>
              <a:rPr lang="en-US" sz="2400" dirty="0">
                <a:solidFill>
                  <a:schemeClr val="accent3">
                    <a:lumMod val="25000"/>
                  </a:schemeClr>
                </a:solidFill>
                <a:latin typeface="Abadi" panose="020B0604020104020204" pitchFamily="34" charset="0"/>
              </a:rPr>
              <a:t>using get request to the SpaceX 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Collected data was turned 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Data cleaning and fill missing data when </a:t>
            </a:r>
            <a:r>
              <a:rPr lang="en-US" sz="2200" dirty="0" err="1">
                <a:solidFill>
                  <a:schemeClr val="accent3">
                    <a:lumMod val="25000"/>
                  </a:schemeClr>
                </a:solidFill>
                <a:latin typeface="Abadi" panose="020B0604020104020204" pitchFamily="34" charset="0"/>
              </a:rPr>
              <a:t>aproperiate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Collected more data using web scrapping from Wikipedia for Falcon 9 Launch records</a:t>
            </a:r>
          </a:p>
          <a:p>
            <a:pPr>
              <a:lnSpc>
                <a:spcPct val="100000"/>
              </a:lnSpc>
              <a:spcBef>
                <a:spcPts val="1400"/>
              </a:spcBef>
            </a:pPr>
            <a:r>
              <a:rPr lang="en-US" sz="2200" dirty="0">
                <a:solidFill>
                  <a:schemeClr val="accent3">
                    <a:lumMod val="25000"/>
                  </a:schemeClr>
                </a:solidFill>
                <a:latin typeface="Abadi" panose="020B0604020104020204" pitchFamily="34" charset="0"/>
              </a:rPr>
              <a:t>Used </a:t>
            </a:r>
            <a:r>
              <a:rPr lang="en-US" sz="2200" dirty="0" err="1">
                <a:solidFill>
                  <a:schemeClr val="accent3">
                    <a:lumMod val="25000"/>
                  </a:schemeClr>
                </a:solidFill>
                <a:latin typeface="Abadi" panose="020B0604020104020204" pitchFamily="34" charset="0"/>
              </a:rPr>
              <a:t>BeautifuSoup</a:t>
            </a:r>
            <a:r>
              <a:rPr lang="en-US" sz="2200" dirty="0">
                <a:solidFill>
                  <a:schemeClr val="accent3">
                    <a:lumMod val="25000"/>
                  </a:schemeClr>
                </a:solidFill>
                <a:latin typeface="Abadi" panose="020B0604020104020204" pitchFamily="34" charset="0"/>
              </a:rPr>
              <a:t> data was parsed HTML tables.</a:t>
            </a:r>
          </a:p>
          <a:p>
            <a:pPr>
              <a:lnSpc>
                <a:spcPct val="100000"/>
              </a:lnSpc>
              <a:spcBef>
                <a:spcPts val="1400"/>
              </a:spcBef>
            </a:pPr>
            <a:r>
              <a:rPr lang="en-US" sz="2200" dirty="0">
                <a:solidFill>
                  <a:schemeClr val="accent3">
                    <a:lumMod val="25000"/>
                  </a:schemeClr>
                </a:solidFill>
                <a:latin typeface="Abadi" panose="020B0604020104020204" pitchFamily="34" charset="0"/>
              </a:rPr>
              <a:t>Converted HTML table data into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74789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Steps to 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Use </a:t>
            </a:r>
            <a:r>
              <a:rPr lang="en-US" sz="1800" dirty="0" err="1">
                <a:solidFill>
                  <a:schemeClr val="accent3">
                    <a:lumMod val="25000"/>
                  </a:schemeClr>
                </a:solidFill>
                <a:latin typeface="Abadi" panose="020B0604020104020204" pitchFamily="34" charset="0"/>
              </a:rPr>
              <a:t>requests.get</a:t>
            </a:r>
            <a:r>
              <a:rPr lang="en-US" sz="1800" dirty="0">
                <a:solidFill>
                  <a:schemeClr val="accent3">
                    <a:lumMod val="25000"/>
                  </a:schemeClr>
                </a:solidFill>
                <a:latin typeface="Abadi" panose="020B0604020104020204" pitchFamily="34" charset="0"/>
              </a:rPr>
              <a:t> to access information on API</a:t>
            </a:r>
          </a:p>
          <a:p>
            <a:pPr lvl="1">
              <a:lnSpc>
                <a:spcPct val="100000"/>
              </a:lnSpc>
              <a:spcBef>
                <a:spcPts val="1400"/>
              </a:spcBef>
            </a:pPr>
            <a:r>
              <a:rPr lang="en-US" sz="1800" dirty="0">
                <a:solidFill>
                  <a:schemeClr val="accent3">
                    <a:lumMod val="25000"/>
                  </a:schemeClr>
                </a:solidFill>
                <a:latin typeface="Abadi" panose="020B0604020104020204" pitchFamily="34" charset="0"/>
              </a:rPr>
              <a:t>Use </a:t>
            </a:r>
            <a:r>
              <a:rPr lang="en-US" sz="1800" dirty="0" err="1">
                <a:solidFill>
                  <a:schemeClr val="accent3">
                    <a:lumMod val="25000"/>
                  </a:schemeClr>
                </a:solidFill>
                <a:latin typeface="Abadi" panose="020B0604020104020204" pitchFamily="34" charset="0"/>
              </a:rPr>
              <a:t>pd.json_normalize</a:t>
            </a:r>
            <a:r>
              <a:rPr lang="en-US" sz="1800" dirty="0">
                <a:solidFill>
                  <a:schemeClr val="accent3">
                    <a:lumMod val="25000"/>
                  </a:schemeClr>
                </a:solidFill>
                <a:latin typeface="Abadi" panose="020B0604020104020204" pitchFamily="34" charset="0"/>
              </a:rPr>
              <a:t> to turn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data into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Parse internal data using helper methods such as </a:t>
            </a:r>
            <a:r>
              <a:rPr lang="en-US" sz="1800" dirty="0" err="1">
                <a:solidFill>
                  <a:schemeClr val="accent3">
                    <a:lumMod val="25000"/>
                  </a:schemeClr>
                </a:solidFill>
                <a:latin typeface="Abadi" panose="020B0604020104020204" pitchFamily="34" charset="0"/>
              </a:rPr>
              <a:t>getBoosterVersion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getLaunchSite</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Create new </a:t>
            </a:r>
            <a:r>
              <a:rPr lang="en-US" sz="1800" dirty="0" err="1">
                <a:solidFill>
                  <a:schemeClr val="accent3">
                    <a:lumMod val="25000"/>
                  </a:schemeClr>
                </a:solidFill>
                <a:latin typeface="Abadi" panose="020B0604020104020204" pitchFamily="34" charset="0"/>
              </a:rPr>
              <a:t>launch_dict</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of looked up date</a:t>
            </a:r>
          </a:p>
          <a:p>
            <a:pPr lvl="1">
              <a:lnSpc>
                <a:spcPct val="100000"/>
              </a:lnSpc>
              <a:spcBef>
                <a:spcPts val="1400"/>
              </a:spcBef>
            </a:pPr>
            <a:r>
              <a:rPr lang="en-US" sz="1800" dirty="0">
                <a:solidFill>
                  <a:schemeClr val="accent3">
                    <a:lumMod val="25000"/>
                  </a:schemeClr>
                </a:solidFill>
                <a:latin typeface="Abadi" panose="020B0604020104020204" pitchFamily="34" charset="0"/>
              </a:rPr>
              <a:t>Handle missing data</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on GitHub</a:t>
            </a:r>
          </a:p>
          <a:p>
            <a:pPr marL="0" indent="0">
              <a:lnSpc>
                <a:spcPct val="100000"/>
              </a:lnSpc>
              <a:spcBef>
                <a:spcPts val="1400"/>
              </a:spcBef>
              <a:buNone/>
            </a:pPr>
            <a:r>
              <a:rPr lang="en-US" sz="1600" dirty="0">
                <a:hlinkClick r:id="rId3"/>
              </a:rPr>
              <a:t>IBM-Data-Science-Professional-Certificate/</a:t>
            </a:r>
            <a:r>
              <a:rPr lang="en-US" sz="1600" dirty="0" err="1">
                <a:hlinkClick r:id="rId3"/>
              </a:rPr>
              <a:t>jupyter</a:t>
            </a:r>
            <a:r>
              <a:rPr lang="en-US" sz="1600" dirty="0">
                <a:hlinkClick r:id="rId3"/>
              </a:rPr>
              <a:t>-labs-</a:t>
            </a:r>
            <a:r>
              <a:rPr lang="en-US" sz="1600" dirty="0" err="1">
                <a:hlinkClick r:id="rId3"/>
              </a:rPr>
              <a:t>spacex</a:t>
            </a:r>
            <a:r>
              <a:rPr lang="en-US" sz="1600" dirty="0">
                <a:hlinkClick r:id="rId3"/>
              </a:rPr>
              <a:t>-data-collection-</a:t>
            </a:r>
            <a:r>
              <a:rPr lang="en-US" sz="1600" dirty="0" err="1">
                <a:hlinkClick r:id="rId3"/>
              </a:rPr>
              <a:t>api.ipynb</a:t>
            </a:r>
            <a:r>
              <a:rPr lang="en-US" sz="1600" dirty="0">
                <a:hlinkClick r:id="rId3"/>
              </a:rPr>
              <a:t> at main · seang1968/IBM-Data-Science-Professional-Certificate (github.com)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5231346C-6275-E0F1-3E9D-F82F351B3305}"/>
              </a:ext>
            </a:extLst>
          </p:cNvPr>
          <p:cNvPicPr>
            <a:picLocks noChangeAspect="1"/>
          </p:cNvPicPr>
          <p:nvPr/>
        </p:nvPicPr>
        <p:blipFill>
          <a:blip r:embed="rId4"/>
          <a:stretch>
            <a:fillRect/>
          </a:stretch>
        </p:blipFill>
        <p:spPr>
          <a:xfrm>
            <a:off x="6830368" y="1935480"/>
            <a:ext cx="3512512" cy="386971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Steps for Web Scrapping</a:t>
            </a:r>
          </a:p>
          <a:p>
            <a:pPr lvl="1">
              <a:lnSpc>
                <a:spcPct val="100000"/>
              </a:lnSpc>
              <a:spcBef>
                <a:spcPts val="1400"/>
              </a:spcBef>
            </a:pPr>
            <a:r>
              <a:rPr lang="en-US" sz="1800" dirty="0" err="1">
                <a:solidFill>
                  <a:schemeClr val="accent3">
                    <a:lumMod val="25000"/>
                  </a:schemeClr>
                </a:solidFill>
                <a:latin typeface="Abadi" panose="020B0604020104020204" pitchFamily="34" charset="0"/>
              </a:rPr>
              <a:t>requests.get</a:t>
            </a:r>
            <a:r>
              <a:rPr lang="en-US" sz="1800" dirty="0">
                <a:solidFill>
                  <a:schemeClr val="accent3">
                    <a:lumMod val="25000"/>
                  </a:schemeClr>
                </a:solidFill>
                <a:latin typeface="Abadi" panose="020B0604020104020204" pitchFamily="34" charset="0"/>
              </a:rPr>
              <a:t> to get webpage data</a:t>
            </a:r>
          </a:p>
          <a:p>
            <a:pPr lvl="1">
              <a:lnSpc>
                <a:spcPct val="100000"/>
              </a:lnSpc>
              <a:spcBef>
                <a:spcPts val="1400"/>
              </a:spcBef>
            </a:pPr>
            <a:r>
              <a:rPr lang="en-US" sz="1800" dirty="0">
                <a:solidFill>
                  <a:schemeClr val="accent3">
                    <a:lumMod val="25000"/>
                  </a:schemeClr>
                </a:solidFill>
                <a:latin typeface="Abadi" panose="020B0604020104020204" pitchFamily="34" charset="0"/>
              </a:rPr>
              <a:t>Use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to parse HTML data</a:t>
            </a:r>
          </a:p>
          <a:p>
            <a:pPr lvl="1">
              <a:lnSpc>
                <a:spcPct val="100000"/>
              </a:lnSpc>
              <a:spcBef>
                <a:spcPts val="1400"/>
              </a:spcBef>
            </a:pPr>
            <a:r>
              <a:rPr lang="en-US" sz="1800" dirty="0">
                <a:solidFill>
                  <a:schemeClr val="accent3">
                    <a:lumMod val="25000"/>
                  </a:schemeClr>
                </a:solidFill>
                <a:latin typeface="Abadi" panose="020B0604020104020204" pitchFamily="34" charset="0"/>
              </a:rPr>
              <a:t>Parse data from HTML Tables for Launch information</a:t>
            </a:r>
          </a:p>
          <a:p>
            <a:pPr lvl="1">
              <a:lnSpc>
                <a:spcPct val="100000"/>
              </a:lnSpc>
              <a:spcBef>
                <a:spcPts val="1400"/>
              </a:spcBef>
            </a:pPr>
            <a:r>
              <a:rPr lang="en-US" sz="1800" dirty="0">
                <a:solidFill>
                  <a:schemeClr val="accent3">
                    <a:lumMod val="25000"/>
                  </a:schemeClr>
                </a:solidFill>
                <a:latin typeface="Abadi" panose="020B0604020104020204" pitchFamily="34" charset="0"/>
              </a:rPr>
              <a:t>Convert </a:t>
            </a:r>
            <a:r>
              <a:rPr lang="en-US" sz="1800" dirty="0" err="1">
                <a:solidFill>
                  <a:schemeClr val="accent3">
                    <a:lumMod val="25000"/>
                  </a:schemeClr>
                </a:solidFill>
                <a:latin typeface="Abadi" panose="020B0604020104020204" pitchFamily="34" charset="0"/>
              </a:rPr>
              <a:t>launch_dict</a:t>
            </a:r>
            <a:r>
              <a:rPr lang="en-US" sz="1800" dirty="0">
                <a:solidFill>
                  <a:schemeClr val="accent3">
                    <a:lumMod val="25000"/>
                  </a:schemeClr>
                </a:solidFill>
                <a:latin typeface="Abadi" panose="020B0604020104020204" pitchFamily="34" charset="0"/>
              </a:rPr>
              <a:t> into a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on GitHub</a:t>
            </a:r>
          </a:p>
          <a:p>
            <a:pPr>
              <a:lnSpc>
                <a:spcPct val="100000"/>
              </a:lnSpc>
              <a:spcBef>
                <a:spcPts val="1400"/>
              </a:spcBef>
            </a:pPr>
            <a:r>
              <a:rPr lang="en-US" sz="1100" dirty="0">
                <a:hlinkClick r:id="rId3"/>
              </a:rPr>
              <a:t>IBM-Data-Science-Professional-Certificate/</a:t>
            </a:r>
            <a:r>
              <a:rPr lang="en-US" sz="1100" dirty="0" err="1">
                <a:hlinkClick r:id="rId3"/>
              </a:rPr>
              <a:t>jupyter</a:t>
            </a:r>
            <a:r>
              <a:rPr lang="en-US" sz="1100" dirty="0">
                <a:hlinkClick r:id="rId3"/>
              </a:rPr>
              <a:t>-labs-</a:t>
            </a:r>
            <a:r>
              <a:rPr lang="en-US" sz="1100" dirty="0" err="1">
                <a:hlinkClick r:id="rId3"/>
              </a:rPr>
              <a:t>webscraping.ipynb</a:t>
            </a:r>
            <a:r>
              <a:rPr lang="en-US" sz="1100" dirty="0">
                <a:hlinkClick r:id="rId3"/>
              </a:rPr>
              <a:t> at main · seang1968/IBM-Data-Science-Professional-Certificate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C7E5728A-0BF1-FA41-115C-4FAB533D6B16}"/>
              </a:ext>
            </a:extLst>
          </p:cNvPr>
          <p:cNvPicPr>
            <a:picLocks noChangeAspect="1"/>
          </p:cNvPicPr>
          <p:nvPr/>
        </p:nvPicPr>
        <p:blipFill>
          <a:blip r:embed="rId4"/>
          <a:stretch>
            <a:fillRect/>
          </a:stretch>
        </p:blipFill>
        <p:spPr>
          <a:xfrm>
            <a:off x="6798016" y="2092960"/>
            <a:ext cx="4167703" cy="371347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schemas.microsoft.com/office/2006/metadata/properties"/>
    <ds:schemaRef ds:uri="http://purl.org/dc/dcmitype/"/>
    <ds:schemaRef ds:uri="http://purl.org/dc/elements/1.1/"/>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80a141d-92ca-4d3d-9308-f7e7b1d44ce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592</TotalTime>
  <Words>1758</Words>
  <Application>Microsoft Office PowerPoint</Application>
  <PresentationFormat>Widescreen</PresentationFormat>
  <Paragraphs>231</Paragraphs>
  <Slides>46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Helvetica Neue</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Emad Girgis</cp:lastModifiedBy>
  <cp:revision>205</cp:revision>
  <dcterms:created xsi:type="dcterms:W3CDTF">2021-04-29T18:58:34Z</dcterms:created>
  <dcterms:modified xsi:type="dcterms:W3CDTF">2022-06-21T01:52:22Z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